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1" r:id="rId4"/>
    <p:sldId id="263" r:id="rId5"/>
    <p:sldId id="262" r:id="rId6"/>
    <p:sldId id="264" r:id="rId7"/>
    <p:sldId id="267" r:id="rId8"/>
    <p:sldId id="260" r:id="rId9"/>
    <p:sldId id="257" r:id="rId10"/>
    <p:sldId id="259" r:id="rId11"/>
    <p:sldId id="273" r:id="rId12"/>
    <p:sldId id="272" r:id="rId13"/>
    <p:sldId id="274" r:id="rId14"/>
    <p:sldId id="275" r:id="rId15"/>
    <p:sldId id="265" r:id="rId16"/>
    <p:sldId id="266" r:id="rId17"/>
    <p:sldId id="276" r:id="rId18"/>
    <p:sldId id="269" r:id="rId19"/>
    <p:sldId id="277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89CD-9F9A-4515-93F9-9BFF710484A4}" type="datetimeFigureOut">
              <a:rPr lang="ko-KR" altLang="en-US" smtClean="0"/>
              <a:pPr/>
              <a:t>2012-10-22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D83B-6306-4BDC-A0DC-CA9396E70A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89CD-9F9A-4515-93F9-9BFF710484A4}" type="datetimeFigureOut">
              <a:rPr lang="ko-KR" altLang="en-US" smtClean="0"/>
              <a:pPr/>
              <a:t>2012-10-22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D83B-6306-4BDC-A0DC-CA9396E70A0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B36989CD-9F9A-4515-93F9-9BFF710484A4}" type="datetimeFigureOut">
              <a:rPr lang="ko-KR" altLang="en-US" smtClean="0"/>
              <a:pPr/>
              <a:t>2012-10-22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D83B-6306-4BDC-A0DC-CA9396E70A0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89CD-9F9A-4515-93F9-9BFF710484A4}" type="datetimeFigureOut">
              <a:rPr lang="ko-KR" altLang="en-US" smtClean="0"/>
              <a:pPr/>
              <a:t>2012-10-22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D83B-6306-4BDC-A0DC-CA9396E70A0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89CD-9F9A-4515-93F9-9BFF710484A4}" type="datetimeFigureOut">
              <a:rPr lang="ko-KR" altLang="en-US" smtClean="0"/>
              <a:pPr/>
              <a:t>2012-10-22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D83B-6306-4BDC-A0DC-CA9396E70A0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89CD-9F9A-4515-93F9-9BFF710484A4}" type="datetimeFigureOut">
              <a:rPr lang="ko-KR" altLang="en-US" smtClean="0"/>
              <a:pPr/>
              <a:t>2012-10-22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D83B-6306-4BDC-A0DC-CA9396E70A0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89CD-9F9A-4515-93F9-9BFF710484A4}" type="datetimeFigureOut">
              <a:rPr lang="ko-KR" altLang="en-US" smtClean="0"/>
              <a:pPr/>
              <a:t>2012-10-22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D83B-6306-4BDC-A0DC-CA9396E70A0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89CD-9F9A-4515-93F9-9BFF710484A4}" type="datetimeFigureOut">
              <a:rPr lang="ko-KR" altLang="en-US" smtClean="0"/>
              <a:pPr/>
              <a:t>2012-10-22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D83B-6306-4BDC-A0DC-CA9396E70A0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89CD-9F9A-4515-93F9-9BFF710484A4}" type="datetimeFigureOut">
              <a:rPr lang="ko-KR" altLang="en-US" smtClean="0"/>
              <a:pPr/>
              <a:t>2012-10-22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D83B-6306-4BDC-A0DC-CA9396E70A0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89CD-9F9A-4515-93F9-9BFF710484A4}" type="datetimeFigureOut">
              <a:rPr lang="ko-KR" altLang="en-US" smtClean="0"/>
              <a:pPr/>
              <a:t>2012-10-22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D83B-6306-4BDC-A0DC-CA9396E70A0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989CD-9F9A-4515-93F9-9BFF710484A4}" type="datetimeFigureOut">
              <a:rPr lang="ko-KR" altLang="en-US" smtClean="0"/>
              <a:pPr/>
              <a:t>2012-10-22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0D83B-6306-4BDC-A0DC-CA9396E70A0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B36989CD-9F9A-4515-93F9-9BFF710484A4}" type="datetimeFigureOut">
              <a:rPr lang="ko-KR" altLang="en-US" smtClean="0"/>
              <a:pPr/>
              <a:t>2012-10-22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D2D0D83B-6306-4BDC-A0DC-CA9396E70A0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blog.yahoo.com/_PGBYJ2R7X2O3GJH5B22ZKHLU4U/articles/686286/inde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blog.yahoo.com/_PGBYJ2R7X2O3GJH5B22ZKHLU4U/articles/122774/category/%EC%A4%91%EA%B5%AD_%EA%B3%A0%EA%B5%AC%EB%A0%A4%EC%97%AD%EC%82%AC%EB%AC%B8%ED%99%94%ED%83%90%EB%B0%A9%282010%29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bs.chosun.com/bbs.album.view.screen?bbs_id=1006210063&amp;message_id=588379&amp;current_sequence=zzzzz~&amp;start_sequence=zzzzz~&amp;start_page=1&amp;current_page=1&amp;direction=1&amp;list_ui_type=2&amp;search_field=1&amp;search_word=&amp;search_limit=all&amp;sort_field=0&amp;classified_value=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50504;&#51473;&#44540;.m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bbs.chosun.com/bbs.album.view.screen?bbs_id=1006210063&amp;message_id=590049&amp;current_sequence=zzzzz~&amp;start_sequence=zzzzz~&amp;start_page=1&amp;current_page=1&amp;direction=1&amp;list_ui_type=2&amp;search_field=1&amp;search_word=&amp;search_limit=all&amp;sort_field=0&amp;classified_value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924800" cy="893961"/>
          </a:xfrm>
        </p:spPr>
        <p:txBody>
          <a:bodyPr/>
          <a:lstStyle/>
          <a:p>
            <a:r>
              <a:rPr lang="ko-KR" altLang="en-US" dirty="0" smtClean="0"/>
              <a:t>안중근의 생애와 동양평화론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208912" cy="504056"/>
          </a:xfrm>
        </p:spPr>
        <p:txBody>
          <a:bodyPr>
            <a:normAutofit lnSpcReduction="10000"/>
          </a:bodyPr>
          <a:lstStyle/>
          <a:p>
            <a:r>
              <a:rPr lang="ko-KR" altLang="en-US" sz="2800" dirty="0" smtClean="0"/>
              <a:t>안중근 의사 의거기념일</a:t>
            </a:r>
            <a:r>
              <a:rPr lang="en-US" altLang="ko-KR" sz="2800" dirty="0" smtClean="0"/>
              <a:t>(1909.10.26) </a:t>
            </a:r>
            <a:r>
              <a:rPr lang="ko-KR" altLang="en-US" sz="2800" dirty="0" smtClean="0"/>
              <a:t>계기 특별수업</a:t>
            </a:r>
            <a:endParaRPr lang="ko-KR" altLang="en-US" sz="2800" dirty="0"/>
          </a:p>
        </p:txBody>
      </p:sp>
      <p:pic>
        <p:nvPicPr>
          <p:cNvPr id="29698" name="Picture 2" descr="http://postfiles8.naver.net/20120220_7/br_brainedu_1329701417247NlWJ7_JPEG/%BE%C8%C1%DF%B1%D9_%C0%C7%BB%E7_%C0%CC%C5%E4_%C8%F7%B7%CE%BA%CE%B9%CC_%C0%FA%B0%DD01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564904"/>
            <a:ext cx="3472955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94520" cy="11430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유묵</a:t>
            </a:r>
            <a:endParaRPr lang="ko-KR" altLang="en-US" dirty="0"/>
          </a:p>
        </p:txBody>
      </p:sp>
      <p:pic>
        <p:nvPicPr>
          <p:cNvPr id="6" name="그림 5" descr="p1_img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6306667" cy="6458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94520" cy="11430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유묵</a:t>
            </a:r>
            <a:endParaRPr lang="ko-KR" altLang="en-US" dirty="0"/>
          </a:p>
        </p:txBody>
      </p:sp>
      <p:pic>
        <p:nvPicPr>
          <p:cNvPr id="4" name="그림 3" descr="p1_img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5138" y="188640"/>
            <a:ext cx="6447304" cy="6602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94520" cy="11430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유묵</a:t>
            </a:r>
            <a:endParaRPr lang="ko-KR" altLang="en-US" dirty="0"/>
          </a:p>
        </p:txBody>
      </p:sp>
      <p:pic>
        <p:nvPicPr>
          <p:cNvPr id="4" name="그림 3" descr="p1_img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13173"/>
            <a:ext cx="6450682" cy="6605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94520" cy="11430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유묵</a:t>
            </a:r>
            <a:endParaRPr lang="ko-KR" altLang="en-US" dirty="0"/>
          </a:p>
        </p:txBody>
      </p:sp>
      <p:pic>
        <p:nvPicPr>
          <p:cNvPr id="4" name="그림 3" descr="p3_img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6264696" cy="6415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94520" cy="114300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유묵</a:t>
            </a:r>
            <a:endParaRPr lang="ko-KR" altLang="en-US" dirty="0"/>
          </a:p>
        </p:txBody>
      </p:sp>
      <p:pic>
        <p:nvPicPr>
          <p:cNvPr id="5" name="Picture 3" descr="C:\Documents and Settings\user\My Documents\My Pictures\안중근\img4_11.gif"/>
          <p:cNvPicPr>
            <a:picLocks noChangeAspect="1" noChangeArrowheads="1"/>
          </p:cNvPicPr>
          <p:nvPr/>
        </p:nvPicPr>
        <p:blipFill>
          <a:blip r:embed="rId2" cstate="print"/>
          <a:srcRect r="3333" b="8081"/>
          <a:stretch>
            <a:fillRect/>
          </a:stretch>
        </p:blipFill>
        <p:spPr bwMode="auto">
          <a:xfrm>
            <a:off x="2339752" y="188640"/>
            <a:ext cx="6506437" cy="3141039"/>
          </a:xfrm>
          <a:prstGeom prst="rect">
            <a:avLst/>
          </a:prstGeom>
          <a:noFill/>
        </p:spPr>
      </p:pic>
      <p:pic>
        <p:nvPicPr>
          <p:cNvPr id="6" name="Picture 2" descr="C:\Documents and Settings\user\My Documents\My Pictures\안중근\6000334464_20091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01007"/>
            <a:ext cx="6480720" cy="3226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99616"/>
            <a:ext cx="5626968" cy="4626547"/>
          </a:xfrm>
        </p:spPr>
        <p:txBody>
          <a:bodyPr/>
          <a:lstStyle/>
          <a:p>
            <a:r>
              <a:rPr lang="ko-KR" altLang="en-US" dirty="0" smtClean="0"/>
              <a:t>중국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뤼순</a:t>
            </a:r>
            <a:r>
              <a:rPr lang="en-US" altLang="ko-KR" dirty="0" smtClean="0"/>
              <a:t>(</a:t>
            </a:r>
            <a:r>
              <a:rPr lang="ko-KR" altLang="en-US" dirty="0" smtClean="0"/>
              <a:t>여순</a:t>
            </a:r>
            <a:r>
              <a:rPr lang="en-US" altLang="ko-KR" dirty="0" smtClean="0"/>
              <a:t>) </a:t>
            </a:r>
            <a:r>
              <a:rPr lang="ko-KR" altLang="en-US" dirty="0" smtClean="0"/>
              <a:t>형무소 </a:t>
            </a:r>
            <a:endParaRPr lang="en-US" altLang="ko-KR" dirty="0" smtClean="0"/>
          </a:p>
          <a:p>
            <a:r>
              <a:rPr lang="ko-KR" altLang="en-US" dirty="0" smtClean="0"/>
              <a:t>한국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안중근 의사 기념관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    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남산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57200" y="274638"/>
            <a:ext cx="59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안중근의 </a:t>
            </a:r>
            <a:r>
              <a:rPr kumimoji="0" lang="ko-KR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현장 찾아가기</a:t>
            </a: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http://blog.yimg.com/3/J85afgl7s58Th1uonIPmzPfbTp7xbOkgWSjW9pyHVKOHpGI4RBT7fw--/82/l/aqA_wYPwT0QTtufgcAxQS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700808"/>
            <a:ext cx="3294366" cy="4392488"/>
          </a:xfrm>
          <a:prstGeom prst="rect">
            <a:avLst/>
          </a:prstGeom>
          <a:noFill/>
        </p:spPr>
      </p:pic>
      <p:pic>
        <p:nvPicPr>
          <p:cNvPr id="19462" name="Picture 6" descr="원본 크기의 사진을 보려면 클릭하세요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356992"/>
            <a:ext cx="3816424" cy="2858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b="1" dirty="0" err="1" smtClean="0"/>
              <a:t>뤼순</a:t>
            </a:r>
            <a:r>
              <a:rPr lang="en-US" altLang="ko-KR" b="1" dirty="0" smtClean="0"/>
              <a:t>[</a:t>
            </a:r>
            <a:r>
              <a:rPr lang="ko-KR" altLang="en-US" b="1" dirty="0" smtClean="0"/>
              <a:t>여순</a:t>
            </a:r>
            <a:r>
              <a:rPr lang="en-US" altLang="ko-KR" b="1" dirty="0" smtClean="0"/>
              <a:t>]</a:t>
            </a:r>
            <a:r>
              <a:rPr lang="ko-KR" altLang="en-US" b="1" dirty="0" smtClean="0"/>
              <a:t>에 </a:t>
            </a:r>
            <a:r>
              <a:rPr lang="ko-KR" altLang="en-US" b="1" dirty="0"/>
              <a:t>한</a:t>
            </a:r>
            <a:r>
              <a:rPr lang="en-US" altLang="ko-KR" b="1" dirty="0"/>
              <a:t>·</a:t>
            </a:r>
            <a:r>
              <a:rPr lang="ko-KR" altLang="en-US" b="1" dirty="0"/>
              <a:t>중</a:t>
            </a:r>
            <a:r>
              <a:rPr lang="en-US" altLang="ko-KR" b="1" dirty="0"/>
              <a:t>·</a:t>
            </a:r>
            <a:r>
              <a:rPr lang="ko-KR" altLang="en-US" b="1" dirty="0"/>
              <a:t>일 </a:t>
            </a:r>
            <a:r>
              <a:rPr lang="en-US" altLang="ko-KR" b="1" dirty="0"/>
              <a:t>3</a:t>
            </a:r>
            <a:r>
              <a:rPr lang="ko-KR" altLang="en-US" b="1" dirty="0"/>
              <a:t>국이 참여하는 </a:t>
            </a:r>
            <a:r>
              <a:rPr lang="ko-KR" altLang="en-US" b="1" dirty="0">
                <a:solidFill>
                  <a:srgbClr val="FF0000"/>
                </a:solidFill>
              </a:rPr>
              <a:t>동양평화회의</a:t>
            </a:r>
            <a:r>
              <a:rPr lang="ko-KR" altLang="en-US" b="1" dirty="0"/>
              <a:t>를 설치할 </a:t>
            </a:r>
            <a:r>
              <a:rPr lang="ko-KR" altLang="en-US" b="1" dirty="0" smtClean="0"/>
              <a:t>것</a:t>
            </a:r>
            <a:endParaRPr lang="en-US" altLang="ko-KR" b="1" dirty="0" smtClean="0"/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3</a:t>
            </a:r>
            <a:r>
              <a:rPr lang="ko-KR" altLang="en-US" b="1" dirty="0">
                <a:solidFill>
                  <a:srgbClr val="FF0000"/>
                </a:solidFill>
              </a:rPr>
              <a:t>국 공동 </a:t>
            </a:r>
            <a:r>
              <a:rPr lang="ko-KR" altLang="en-US" b="1" dirty="0" smtClean="0">
                <a:solidFill>
                  <a:srgbClr val="FF0000"/>
                </a:solidFill>
              </a:rPr>
              <a:t>은행 </a:t>
            </a:r>
            <a:r>
              <a:rPr lang="ko-KR" altLang="en-US" b="1" dirty="0" smtClean="0"/>
              <a:t>을 </a:t>
            </a:r>
            <a:r>
              <a:rPr lang="ko-KR" altLang="en-US" b="1" dirty="0"/>
              <a:t>만들어 </a:t>
            </a:r>
            <a:r>
              <a:rPr lang="ko-KR" altLang="en-US" b="1" dirty="0">
                <a:solidFill>
                  <a:srgbClr val="FF0000"/>
                </a:solidFill>
              </a:rPr>
              <a:t>공용 </a:t>
            </a:r>
            <a:r>
              <a:rPr lang="ko-KR" altLang="en-US" b="1" dirty="0" smtClean="0">
                <a:solidFill>
                  <a:srgbClr val="FF0000"/>
                </a:solidFill>
              </a:rPr>
              <a:t>화폐</a:t>
            </a:r>
            <a:r>
              <a:rPr lang="ko-KR" altLang="en-US" b="1" dirty="0" smtClean="0"/>
              <a:t>를 </a:t>
            </a:r>
            <a:r>
              <a:rPr lang="ko-KR" altLang="en-US" b="1" dirty="0">
                <a:solidFill>
                  <a:srgbClr val="FF0000"/>
                </a:solidFill>
              </a:rPr>
              <a:t>발행</a:t>
            </a:r>
            <a:r>
              <a:rPr lang="ko-KR" altLang="en-US" b="1" dirty="0"/>
              <a:t>할 </a:t>
            </a:r>
            <a:r>
              <a:rPr lang="ko-KR" altLang="en-US" b="1" dirty="0" smtClean="0"/>
              <a:t>것</a:t>
            </a:r>
            <a:endParaRPr lang="en-US" altLang="ko-KR" b="1" dirty="0" smtClean="0"/>
          </a:p>
          <a:p>
            <a:r>
              <a:rPr lang="en-US" altLang="ko-KR" b="1" dirty="0" smtClean="0"/>
              <a:t>3</a:t>
            </a:r>
            <a:r>
              <a:rPr lang="ko-KR" altLang="en-US" b="1" dirty="0"/>
              <a:t>국의 젊은이로 </a:t>
            </a:r>
            <a:r>
              <a:rPr lang="ko-KR" altLang="en-US" b="1" dirty="0">
                <a:solidFill>
                  <a:srgbClr val="FF0000"/>
                </a:solidFill>
              </a:rPr>
              <a:t>공동 군대</a:t>
            </a:r>
            <a:r>
              <a:rPr lang="ko-KR" altLang="en-US" b="1" dirty="0"/>
              <a:t>를</a:t>
            </a:r>
            <a:r>
              <a:rPr lang="ko-KR" altLang="en-US" b="1" dirty="0">
                <a:solidFill>
                  <a:srgbClr val="FF0000"/>
                </a:solidFill>
              </a:rPr>
              <a:t> 편성</a:t>
            </a:r>
            <a:r>
              <a:rPr lang="ko-KR" altLang="en-US" b="1" dirty="0"/>
              <a:t>하고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r>
              <a:rPr lang="ko-KR" altLang="en-US" b="1" dirty="0"/>
              <a:t>상대방의 언어를 가르칠 것</a:t>
            </a:r>
            <a:r>
              <a:rPr lang="en-US" altLang="ko-KR" b="1" dirty="0"/>
              <a:t>, </a:t>
            </a:r>
            <a:endParaRPr lang="ko-KR" altLang="en-US" dirty="0"/>
          </a:p>
          <a:p>
            <a:r>
              <a:rPr lang="ko-KR" altLang="en-US" b="1" dirty="0" smtClean="0"/>
              <a:t>한국과 </a:t>
            </a:r>
            <a:r>
              <a:rPr lang="ko-KR" altLang="en-US" b="1" dirty="0"/>
              <a:t>청나라는 서양 문물을 받아들이는 데 앞서 있던 </a:t>
            </a:r>
            <a:r>
              <a:rPr lang="ko-KR" altLang="en-US" b="1" dirty="0">
                <a:solidFill>
                  <a:srgbClr val="FF0000"/>
                </a:solidFill>
              </a:rPr>
              <a:t>일본의 지도 아래 상공업 발전</a:t>
            </a:r>
            <a:r>
              <a:rPr lang="ko-KR" altLang="en-US" b="1" dirty="0"/>
              <a:t>을</a:t>
            </a:r>
            <a:r>
              <a:rPr lang="ko-KR" altLang="en-US" b="1" dirty="0">
                <a:solidFill>
                  <a:srgbClr val="FF0000"/>
                </a:solidFill>
              </a:rPr>
              <a:t> </a:t>
            </a:r>
            <a:r>
              <a:rPr lang="ko-KR" altLang="en-US" b="1" dirty="0"/>
              <a:t>꾀할 것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안중근의 </a:t>
            </a:r>
            <a:r>
              <a:rPr lang="ko-KR" altLang="en-US" dirty="0" smtClean="0"/>
              <a:t>동양평화론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499616"/>
            <a:ext cx="8820472" cy="5097736"/>
          </a:xfrm>
        </p:spPr>
        <p:txBody>
          <a:bodyPr>
            <a:normAutofit lnSpcReduction="10000"/>
          </a:bodyPr>
          <a:lstStyle/>
          <a:p>
            <a:endParaRPr lang="ko-KR" altLang="en-US" dirty="0"/>
          </a:p>
          <a:p>
            <a:r>
              <a:rPr lang="ko-KR" altLang="en-US" dirty="0" smtClean="0"/>
              <a:t>더불어 함께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 </a:t>
            </a:r>
            <a:r>
              <a:rPr lang="ko-KR" altLang="en-US" b="1" dirty="0" smtClean="0"/>
              <a:t>합성산패 </a:t>
            </a:r>
            <a:r>
              <a:rPr lang="ko-KR" altLang="en-US" dirty="0" smtClean="0"/>
              <a:t>만고정리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           (</a:t>
            </a:r>
            <a:r>
              <a:rPr lang="ko-KR" altLang="en-US" sz="4000" b="1" dirty="0" smtClean="0"/>
              <a:t>合成散敗</a:t>
            </a:r>
            <a:r>
              <a:rPr lang="ko-KR" altLang="en-US" dirty="0" smtClean="0"/>
              <a:t> 萬古定理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평화 정신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: </a:t>
            </a:r>
            <a:r>
              <a:rPr lang="ko-KR" altLang="en-US" dirty="0" smtClean="0"/>
              <a:t>세계는 동서로 나뉘어 서로 경쟁하고</a:t>
            </a:r>
            <a:r>
              <a:rPr lang="en-US" altLang="ko-KR" dirty="0" smtClean="0"/>
              <a:t>, </a:t>
            </a:r>
            <a:br>
              <a:rPr lang="en-US" altLang="ko-KR" dirty="0" smtClean="0"/>
            </a:br>
            <a:r>
              <a:rPr lang="en-US" altLang="ko-KR" dirty="0" smtClean="0"/>
              <a:t>:</a:t>
            </a:r>
            <a:r>
              <a:rPr lang="ko-KR" altLang="en-US" dirty="0" smtClean="0"/>
              <a:t>사람을 </a:t>
            </a:r>
            <a:r>
              <a:rPr lang="ko-KR" altLang="en-US" dirty="0" smtClean="0"/>
              <a:t>상하게 하고 사물을 해치는 </a:t>
            </a:r>
            <a:r>
              <a:rPr lang="ko-KR" altLang="en-US" dirty="0" smtClean="0"/>
              <a:t>기계들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: </a:t>
            </a:r>
            <a:r>
              <a:rPr lang="ko-KR" altLang="en-US" dirty="0" smtClean="0"/>
              <a:t>청년들을 전쟁터로 귀중한 생명을 희생시켜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: </a:t>
            </a:r>
            <a:r>
              <a:rPr lang="ko-KR" altLang="en-US" dirty="0" smtClean="0"/>
              <a:t>삶을 좋아하고 죽음을 싫어하는 것은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</a:t>
            </a:r>
            <a:r>
              <a:rPr lang="ko-KR" altLang="en-US" dirty="0" smtClean="0"/>
              <a:t>사람의 한결같은 마음</a:t>
            </a:r>
            <a:r>
              <a:rPr lang="en-US" altLang="ko-KR" dirty="0" smtClean="0"/>
              <a:t>! </a:t>
            </a:r>
            <a:br>
              <a:rPr lang="en-US" altLang="ko-KR" dirty="0" smtClean="0"/>
            </a:br>
            <a:r>
              <a:rPr lang="en-US" altLang="ko-KR" dirty="0" smtClean="0"/>
              <a:t>: </a:t>
            </a:r>
            <a:r>
              <a:rPr lang="ko-KR" altLang="en-US" dirty="0" smtClean="0"/>
              <a:t>그런데</a:t>
            </a:r>
            <a:r>
              <a:rPr lang="en-US" altLang="ko-KR" dirty="0" smtClean="0"/>
              <a:t>…..</a:t>
            </a:r>
            <a:r>
              <a:rPr lang="ko-KR" altLang="en-US" dirty="0" smtClean="0"/>
              <a:t> 밝은 세계에 이 무슨 광경인가</a:t>
            </a:r>
            <a:r>
              <a:rPr lang="en-US" altLang="ko-KR" dirty="0" smtClean="0"/>
              <a:t>?</a:t>
            </a:r>
          </a:p>
          <a:p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안중근의 </a:t>
            </a:r>
            <a:r>
              <a:rPr lang="ko-KR" altLang="en-US" dirty="0" smtClean="0"/>
              <a:t>동양평화론</a:t>
            </a:r>
            <a:endParaRPr lang="ko-KR" altLang="en-US" dirty="0"/>
          </a:p>
        </p:txBody>
      </p:sp>
      <p:pic>
        <p:nvPicPr>
          <p:cNvPr id="30722" name="Picture 2" descr="http://www.shinmoongo.net/imgdata/shinmoongo_net/200804/200804012558977.jpg"/>
          <p:cNvPicPr>
            <a:picLocks noChangeAspect="1" noChangeArrowheads="1"/>
          </p:cNvPicPr>
          <p:nvPr/>
        </p:nvPicPr>
        <p:blipFill>
          <a:blip r:embed="rId2" cstate="print"/>
          <a:srcRect l="20180" r="16397"/>
          <a:stretch>
            <a:fillRect/>
          </a:stretch>
        </p:blipFill>
        <p:spPr bwMode="auto">
          <a:xfrm>
            <a:off x="6925034" y="404664"/>
            <a:ext cx="194189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99616"/>
            <a:ext cx="8507288" cy="4626547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b="1" dirty="0" smtClean="0"/>
              <a:t>“동아시아 현재와 미래의 평화구도와 공동체의 모델로 인식되는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대단히 선구적인 제안으로 </a:t>
            </a:r>
            <a:r>
              <a:rPr lang="ko-KR" altLang="en-US" b="1" dirty="0" err="1" smtClean="0"/>
              <a:t>평가받는다</a:t>
            </a:r>
            <a:r>
              <a:rPr lang="en-US" altLang="ko-KR" b="1" dirty="0" smtClean="0"/>
              <a:t>.”</a:t>
            </a:r>
            <a:endParaRPr lang="ko-KR" altLang="en-US" b="1" dirty="0" smtClean="0"/>
          </a:p>
          <a:p>
            <a:r>
              <a:rPr lang="ko-KR" altLang="en-US" b="1" dirty="0" smtClean="0"/>
              <a:t>지금의 유럽공동체</a:t>
            </a:r>
            <a:r>
              <a:rPr lang="en-US" altLang="ko-KR" b="1" dirty="0" smtClean="0"/>
              <a:t>(EU)</a:t>
            </a:r>
            <a:r>
              <a:rPr lang="ko-KR" altLang="en-US" b="1" dirty="0" smtClean="0"/>
              <a:t>와 같은 매우 혁신적인 평화공동체 구상</a:t>
            </a:r>
            <a:r>
              <a:rPr lang="en-US" altLang="ko-KR" b="1" dirty="0" smtClean="0"/>
              <a:t> </a:t>
            </a:r>
            <a:endParaRPr lang="ko-KR" altLang="en-US" b="1" dirty="0" smtClean="0"/>
          </a:p>
          <a:p>
            <a:r>
              <a:rPr lang="ko-KR" altLang="en-US" b="1" dirty="0" smtClean="0"/>
              <a:t>동양평화의 목적은 한국과 일본과 중국의 민중들이 대립과 갈등과 전쟁의 수단으로 이용되는 국가주의를 넘어서 경제</a:t>
            </a:r>
            <a:r>
              <a:rPr lang="en-US" altLang="ko-KR" b="1" dirty="0" smtClean="0"/>
              <a:t>.</a:t>
            </a:r>
            <a:r>
              <a:rPr lang="ko-KR" altLang="en-US" b="1" dirty="0" smtClean="0"/>
              <a:t>문화적으로 </a:t>
            </a:r>
            <a:r>
              <a:rPr lang="ko-KR" altLang="en-US" b="1" dirty="0" err="1" smtClean="0"/>
              <a:t>교류협력하여</a:t>
            </a:r>
            <a:r>
              <a:rPr lang="ko-KR" altLang="en-US" b="1" dirty="0" smtClean="0"/>
              <a:t> </a:t>
            </a:r>
            <a:r>
              <a:rPr lang="ko-KR" altLang="en-US" b="1" dirty="0" smtClean="0"/>
              <a:t> 모두 </a:t>
            </a:r>
            <a:r>
              <a:rPr lang="ko-KR" altLang="en-US" b="1" dirty="0" smtClean="0"/>
              <a:t>이로운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아시아연방체제를 실현하는데 있다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동양평화론의</a:t>
            </a:r>
            <a:r>
              <a:rPr lang="ko-KR" altLang="en-US" dirty="0" smtClean="0"/>
              <a:t> 의의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052736"/>
            <a:ext cx="3585058" cy="504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626547"/>
          </a:xfrm>
        </p:spPr>
        <p:txBody>
          <a:bodyPr>
            <a:normAutofit fontScale="92500"/>
          </a:bodyPr>
          <a:lstStyle/>
          <a:p>
            <a:r>
              <a:rPr lang="ko-KR" altLang="en-US" b="1" dirty="0" smtClean="0"/>
              <a:t>동북아시아 </a:t>
            </a:r>
            <a:r>
              <a:rPr lang="ko-KR" altLang="en-US" b="1" dirty="0" smtClean="0"/>
              <a:t>영토 분쟁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- </a:t>
            </a:r>
            <a:r>
              <a:rPr lang="ko-KR" altLang="en-US" b="1" dirty="0" smtClean="0"/>
              <a:t>한일 간 </a:t>
            </a:r>
            <a:r>
              <a:rPr lang="ko-KR" altLang="en-US" b="1" dirty="0" smtClean="0"/>
              <a:t>독도 분쟁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- </a:t>
            </a:r>
            <a:r>
              <a:rPr lang="ko-KR" altLang="en-US" b="1" dirty="0" smtClean="0"/>
              <a:t>한중 </a:t>
            </a:r>
            <a:r>
              <a:rPr lang="ko-KR" altLang="en-US" b="1" dirty="0" smtClean="0"/>
              <a:t>간 </a:t>
            </a:r>
            <a:r>
              <a:rPr lang="ko-KR" altLang="en-US" b="1" dirty="0" smtClean="0"/>
              <a:t>이어도 분쟁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- </a:t>
            </a:r>
            <a:r>
              <a:rPr lang="ko-KR" altLang="en-US" b="1" dirty="0" smtClean="0"/>
              <a:t>중일 </a:t>
            </a:r>
            <a:r>
              <a:rPr lang="ko-KR" altLang="en-US" b="1" dirty="0" smtClean="0"/>
              <a:t>간 </a:t>
            </a:r>
            <a:r>
              <a:rPr lang="ko-KR" altLang="en-US" b="1" dirty="0" err="1" smtClean="0"/>
              <a:t>댜오위다오</a:t>
            </a:r>
            <a:r>
              <a:rPr lang="en-US" altLang="ko-KR" b="1" dirty="0" smtClean="0"/>
              <a:t>&amp;</a:t>
            </a:r>
            <a:r>
              <a:rPr lang="ko-KR" altLang="en-US" b="1" dirty="0" err="1" smtClean="0"/>
              <a:t>신카쿠</a:t>
            </a:r>
            <a:r>
              <a:rPr lang="ko-KR" altLang="en-US" b="1" dirty="0" smtClean="0"/>
              <a:t> 분쟁</a:t>
            </a:r>
            <a:endParaRPr lang="ko-KR" altLang="en-US" dirty="0" smtClean="0"/>
          </a:p>
          <a:p>
            <a:r>
              <a:rPr lang="ko-KR" altLang="en-US" b="1" dirty="0" smtClean="0"/>
              <a:t>동북아시아 군비 경쟁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감정대결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- </a:t>
            </a:r>
            <a:r>
              <a:rPr lang="ko-KR" altLang="en-US" b="1" dirty="0" smtClean="0"/>
              <a:t>중국의 항공 모함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- </a:t>
            </a:r>
            <a:r>
              <a:rPr lang="ko-KR" altLang="en-US" b="1" dirty="0" smtClean="0"/>
              <a:t>일본 정부의 우경화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- </a:t>
            </a:r>
            <a:r>
              <a:rPr lang="ko-KR" altLang="en-US" b="1" dirty="0" smtClean="0"/>
              <a:t>한미 미사일협정 </a:t>
            </a:r>
            <a:r>
              <a:rPr lang="en-US" altLang="ko-KR" b="1" dirty="0" smtClean="0"/>
              <a:t>(800km)</a:t>
            </a:r>
          </a:p>
          <a:p>
            <a:r>
              <a:rPr lang="ko-KR" altLang="en-US" b="1" dirty="0" smtClean="0"/>
              <a:t>서양에 맞서자는 </a:t>
            </a:r>
            <a:r>
              <a:rPr lang="en-US" altLang="ko-KR" b="1" dirty="0" smtClean="0"/>
              <a:t>‘</a:t>
            </a:r>
            <a:r>
              <a:rPr lang="ko-KR" altLang="en-US" b="1" dirty="0" smtClean="0"/>
              <a:t>안중근의 동양평화론</a:t>
            </a:r>
            <a:r>
              <a:rPr lang="en-US" altLang="ko-KR" b="1" dirty="0" smtClean="0"/>
              <a:t>’</a:t>
            </a:r>
            <a:r>
              <a:rPr lang="ko-KR" altLang="en-US" b="1" dirty="0" smtClean="0"/>
              <a:t> 부각</a:t>
            </a:r>
            <a:r>
              <a:rPr lang="en-US" altLang="ko-KR" b="1" dirty="0" smtClean="0"/>
              <a:t>!!!</a:t>
            </a:r>
            <a:endParaRPr lang="ko-KR" altLang="en-US" b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동북아시아의 평화를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위해</a:t>
            </a:r>
            <a:r>
              <a:rPr lang="en-US" altLang="ko-KR" dirty="0" smtClean="0"/>
              <a:t>…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31</a:t>
            </a:r>
            <a:r>
              <a:rPr lang="ko-KR" altLang="en-US" dirty="0" smtClean="0"/>
              <a:t>세의 </a:t>
            </a:r>
            <a:r>
              <a:rPr lang="ko-KR" altLang="en-US" dirty="0" err="1" smtClean="0"/>
              <a:t>대한국인</a:t>
            </a:r>
            <a:r>
              <a:rPr lang="ko-KR" altLang="en-US" dirty="0" smtClean="0"/>
              <a:t> 청년 안중근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 smtClean="0"/>
          </a:p>
          <a:p>
            <a:pPr algn="r"/>
            <a:r>
              <a:rPr lang="ko-KR" altLang="en-US" dirty="0" smtClean="0"/>
              <a:t>조선 침략의 원흉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이토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히로부미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43000"/>
          </a:xfrm>
        </p:spPr>
        <p:txBody>
          <a:bodyPr>
            <a:noAutofit/>
          </a:bodyPr>
          <a:lstStyle/>
          <a:p>
            <a:pPr algn="l"/>
            <a:r>
              <a:rPr lang="en-US" altLang="ko-KR" sz="3600" dirty="0" smtClean="0"/>
              <a:t>1909</a:t>
            </a:r>
            <a:r>
              <a:rPr lang="ko-KR" altLang="en-US" sz="3600" dirty="0" smtClean="0"/>
              <a:t>년 </a:t>
            </a:r>
            <a:r>
              <a:rPr lang="en-US" altLang="ko-KR" sz="3600" dirty="0" smtClean="0"/>
              <a:t>10</a:t>
            </a:r>
            <a:r>
              <a:rPr lang="ko-KR" altLang="en-US" sz="3600" dirty="0" smtClean="0"/>
              <a:t>월 </a:t>
            </a:r>
            <a:r>
              <a:rPr lang="en-US" altLang="ko-KR" sz="3600" dirty="0" smtClean="0"/>
              <a:t>26</a:t>
            </a:r>
            <a:r>
              <a:rPr lang="ko-KR" altLang="en-US" sz="3600" dirty="0" smtClean="0"/>
              <a:t>일 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 smtClean="0"/>
              <a:t>    </a:t>
            </a:r>
            <a:r>
              <a:rPr lang="ko-KR" altLang="en-US" sz="3600" dirty="0" smtClean="0"/>
              <a:t>무슨 일이 있었나</a:t>
            </a:r>
            <a:r>
              <a:rPr lang="en-US" altLang="ko-KR" sz="3600" dirty="0" smtClean="0"/>
              <a:t>?</a:t>
            </a:r>
            <a:endParaRPr lang="ko-KR" alt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76872"/>
            <a:ext cx="2304256" cy="361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76872"/>
            <a:ext cx="27723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61632"/>
          </a:xfrm>
        </p:spPr>
        <p:txBody>
          <a:bodyPr/>
          <a:lstStyle/>
          <a:p>
            <a:r>
              <a:rPr lang="ko-KR" altLang="en-US" dirty="0" smtClean="0"/>
              <a:t>일본 초대 내각총리대신</a:t>
            </a:r>
            <a:endParaRPr lang="en-US" altLang="ko-KR" dirty="0" smtClean="0"/>
          </a:p>
          <a:p>
            <a:r>
              <a:rPr lang="en-US" altLang="ko-KR" dirty="0" smtClean="0"/>
              <a:t>1</a:t>
            </a:r>
            <a:r>
              <a:rPr lang="ko-KR" altLang="en-US" dirty="0" smtClean="0"/>
              <a:t>대</a:t>
            </a:r>
            <a:r>
              <a:rPr lang="en-US" altLang="ko-KR" dirty="0" smtClean="0"/>
              <a:t>, 5</a:t>
            </a:r>
            <a:r>
              <a:rPr lang="ko-KR" altLang="en-US" dirty="0" smtClean="0"/>
              <a:t>대</a:t>
            </a:r>
            <a:r>
              <a:rPr lang="en-US" altLang="ko-KR" dirty="0" smtClean="0"/>
              <a:t>, 7</a:t>
            </a:r>
            <a:r>
              <a:rPr lang="ko-KR" altLang="en-US" dirty="0" smtClean="0"/>
              <a:t>대</a:t>
            </a:r>
            <a:r>
              <a:rPr lang="en-US" altLang="ko-KR" dirty="0" smtClean="0"/>
              <a:t>, 10</a:t>
            </a:r>
            <a:r>
              <a:rPr lang="ko-KR" altLang="en-US" dirty="0" smtClean="0"/>
              <a:t>대 총리</a:t>
            </a:r>
            <a:endParaRPr lang="en-US" altLang="ko-KR" dirty="0" smtClean="0"/>
          </a:p>
          <a:p>
            <a:r>
              <a:rPr lang="ko-KR" altLang="en-US" dirty="0" smtClean="0"/>
              <a:t>일본제국 헌법 기초</a:t>
            </a:r>
            <a:endParaRPr lang="en-US" altLang="ko-KR" dirty="0" smtClean="0"/>
          </a:p>
          <a:p>
            <a:r>
              <a:rPr lang="ko-KR" altLang="en-US" dirty="0" smtClean="0"/>
              <a:t>조선 식민지 앞장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을사늑약</a:t>
            </a:r>
            <a:r>
              <a:rPr lang="en-US" altLang="ko-KR" dirty="0" smtClean="0"/>
              <a:t>(1905</a:t>
            </a:r>
            <a:r>
              <a:rPr lang="ko-KR" altLang="en-US" dirty="0" smtClean="0"/>
              <a:t>년</a:t>
            </a:r>
            <a:r>
              <a:rPr lang="en-US" altLang="ko-KR" dirty="0" smtClean="0"/>
              <a:t>)</a:t>
            </a:r>
            <a:r>
              <a:rPr lang="ko-KR" altLang="en-US" dirty="0" smtClean="0"/>
              <a:t>강제조인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조선 군대 해산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고종폐위주도</a:t>
            </a:r>
            <a:endParaRPr lang="en-US" altLang="ko-KR" dirty="0" smtClean="0"/>
          </a:p>
          <a:p>
            <a:r>
              <a:rPr lang="ko-KR" altLang="en-US" dirty="0" smtClean="0"/>
              <a:t>일본 최고의 </a:t>
            </a:r>
            <a:r>
              <a:rPr lang="ko-KR" altLang="en-US" dirty="0" err="1" smtClean="0"/>
              <a:t>노정객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err="1" smtClean="0"/>
              <a:t>이토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히로부미</a:t>
            </a:r>
            <a:r>
              <a:rPr lang="ko-KR" altLang="en-US" dirty="0" smtClean="0"/>
              <a:t> 그는 누구인가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87277920" descr="EMB0000048004d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712986"/>
            <a:ext cx="2688625" cy="3804246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626547"/>
          </a:xfrm>
        </p:spPr>
        <p:txBody>
          <a:bodyPr/>
          <a:lstStyle/>
          <a:p>
            <a:r>
              <a:rPr lang="ko-KR" altLang="en-US" dirty="0" smtClean="0"/>
              <a:t>하얼빈역 </a:t>
            </a:r>
            <a:endParaRPr lang="ko-KR" altLang="en-US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1" name="_x87424936" descr="EMB0000048004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984776" cy="5098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영상보기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ko-KR" altLang="en-US" b="1" dirty="0" err="1"/>
              <a:t>이토</a:t>
            </a:r>
            <a:r>
              <a:rPr lang="ko-KR" altLang="en-US" b="1" dirty="0"/>
              <a:t> </a:t>
            </a:r>
            <a:r>
              <a:rPr lang="ko-KR" altLang="en-US" b="1" dirty="0" err="1" smtClean="0"/>
              <a:t>히로부미</a:t>
            </a:r>
            <a:r>
              <a:rPr lang="en-US" altLang="ko-KR" b="1" dirty="0" smtClean="0"/>
              <a:t> </a:t>
            </a:r>
            <a:r>
              <a:rPr lang="ko-KR" altLang="en-US" b="1" dirty="0"/>
              <a:t>도착 후의 하얼빈 </a:t>
            </a:r>
            <a:r>
              <a:rPr lang="ko-KR" altLang="en-US" b="1" dirty="0" smtClean="0"/>
              <a:t>역</a:t>
            </a:r>
            <a:endParaRPr lang="ko-KR" altLang="en-US" dirty="0"/>
          </a:p>
        </p:txBody>
      </p:sp>
      <p:sp>
        <p:nvSpPr>
          <p:cNvPr id="4" name="폭발 1 3">
            <a:hlinkClick r:id="rId2"/>
          </p:cNvPr>
          <p:cNvSpPr/>
          <p:nvPr/>
        </p:nvSpPr>
        <p:spPr>
          <a:xfrm>
            <a:off x="683568" y="2348880"/>
            <a:ext cx="2016224" cy="93610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땅</a:t>
            </a:r>
            <a:r>
              <a:rPr lang="en-US" altLang="ko-KR" dirty="0" smtClean="0"/>
              <a:t>!</a:t>
            </a:r>
            <a:r>
              <a:rPr lang="ko-KR" altLang="en-US" dirty="0" smtClean="0"/>
              <a:t>땅</a:t>
            </a:r>
            <a:r>
              <a:rPr lang="en-US" altLang="ko-KR" dirty="0" smtClean="0"/>
              <a:t>!</a:t>
            </a:r>
            <a:r>
              <a:rPr lang="ko-KR" altLang="en-US" dirty="0" smtClean="0"/>
              <a:t>땅</a:t>
            </a:r>
            <a:r>
              <a:rPr lang="en-US" altLang="ko-KR" dirty="0"/>
              <a:t>!</a:t>
            </a:r>
            <a:endParaRPr lang="ko-KR" altLang="en-US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5" name="_x50612672" descr="EMB0000048004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24744"/>
            <a:ext cx="5402263" cy="544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ko-KR" altLang="en-US" dirty="0" smtClean="0"/>
              <a:t>러시아 헌병에게 체포되는 안중근 의사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의거 직후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코레아</a:t>
            </a:r>
            <a:r>
              <a:rPr lang="ko-KR" altLang="en-US" dirty="0" smtClean="0"/>
              <a:t> 우라</a:t>
            </a:r>
            <a:r>
              <a:rPr lang="en-US" altLang="ko-KR" dirty="0" smtClean="0"/>
              <a:t>! </a:t>
            </a:r>
            <a:endParaRPr lang="ko-KR" alt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_x83413008" descr="EMB0000048004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6120680" cy="4516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_x77799496" descr="EMB000002044f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35939"/>
            <a:ext cx="5818533" cy="3205429"/>
          </a:xfrm>
          <a:prstGeom prst="rect">
            <a:avLst/>
          </a:prstGeom>
          <a:noFill/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99617"/>
            <a:ext cx="8686800" cy="3009504"/>
          </a:xfrm>
        </p:spPr>
        <p:txBody>
          <a:bodyPr/>
          <a:lstStyle/>
          <a:p>
            <a:r>
              <a:rPr lang="ko-KR" altLang="en-US" dirty="0" smtClean="0"/>
              <a:t>서양제국주의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러시아 침략에 맞서 동북아시아의 평화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한중일 삼국 연대 강조</a:t>
            </a:r>
            <a:endParaRPr lang="en-US" altLang="ko-KR" dirty="0" smtClean="0"/>
          </a:p>
          <a:p>
            <a:r>
              <a:rPr lang="ko-KR" altLang="en-US" dirty="0" smtClean="0"/>
              <a:t>그러나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이웃나라 침략</a:t>
            </a:r>
            <a:r>
              <a:rPr lang="en-US" altLang="ko-KR" dirty="0" smtClean="0"/>
              <a:t>! </a:t>
            </a:r>
            <a:r>
              <a:rPr lang="ko-KR" altLang="en-US" dirty="0" smtClean="0"/>
              <a:t>이에 엄중경고</a:t>
            </a:r>
            <a:endParaRPr lang="en-US" altLang="ko-KR" dirty="0" smtClean="0"/>
          </a:p>
          <a:p>
            <a:r>
              <a:rPr lang="ko-KR" altLang="en-US" sz="2800" dirty="0" smtClean="0"/>
              <a:t>만천하에 </a:t>
            </a:r>
            <a:r>
              <a:rPr lang="ko-KR" altLang="en-US" b="1" dirty="0" smtClean="0">
                <a:solidFill>
                  <a:srgbClr val="FF0000"/>
                </a:solidFill>
              </a:rPr>
              <a:t>대한자주독립의 </a:t>
            </a:r>
            <a:r>
              <a:rPr lang="ko-KR" altLang="en-US" b="1" dirty="0" smtClean="0">
                <a:solidFill>
                  <a:srgbClr val="FF0000"/>
                </a:solidFill>
              </a:rPr>
              <a:t>정당성</a:t>
            </a:r>
            <a:r>
              <a:rPr lang="ko-KR" altLang="en-US" sz="2800" dirty="0" smtClean="0"/>
              <a:t>과 </a:t>
            </a:r>
            <a:r>
              <a:rPr lang="ko-KR" altLang="en-US" b="1" dirty="0" smtClean="0">
                <a:solidFill>
                  <a:srgbClr val="FF0000"/>
                </a:solidFill>
              </a:rPr>
              <a:t>동아시아 </a:t>
            </a:r>
            <a:r>
              <a:rPr lang="ko-KR" altLang="en-US" b="1" dirty="0" smtClean="0">
                <a:solidFill>
                  <a:srgbClr val="FF0000"/>
                </a:solidFill>
              </a:rPr>
              <a:t>평화의지</a:t>
            </a:r>
            <a:r>
              <a:rPr lang="ko-KR" altLang="en-US" sz="2800" dirty="0" smtClean="0"/>
              <a:t>를 보여준 쾌거</a:t>
            </a:r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안중근 의사의 의거</a:t>
            </a:r>
            <a:r>
              <a:rPr lang="en-US" altLang="ko-KR" dirty="0" smtClean="0"/>
              <a:t> </a:t>
            </a:r>
            <a:r>
              <a:rPr lang="ko-KR" altLang="en-US" dirty="0" smtClean="0"/>
              <a:t>쾌거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5"/>
          </a:xfrm>
        </p:spPr>
        <p:txBody>
          <a:bodyPr>
            <a:normAutofit fontScale="47500" lnSpcReduction="20000"/>
          </a:bodyPr>
          <a:lstStyle/>
          <a:p>
            <a:r>
              <a:rPr lang="ko-KR" altLang="en-US" dirty="0" err="1" smtClean="0"/>
              <a:t>이토의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15</a:t>
            </a:r>
            <a:r>
              <a:rPr lang="ko-KR" altLang="en-US" dirty="0" smtClean="0"/>
              <a:t>가지 죄악을 처벌하다</a:t>
            </a:r>
            <a:r>
              <a:rPr lang="en-US" altLang="ko-KR" dirty="0" smtClean="0"/>
              <a:t>.</a:t>
            </a:r>
          </a:p>
          <a:p>
            <a:pPr fontAlgn="base">
              <a:buNone/>
            </a:pPr>
            <a:r>
              <a:rPr lang="en-US" altLang="ko-KR" sz="3800" b="1" dirty="0">
                <a:solidFill>
                  <a:srgbClr val="FF0000"/>
                </a:solidFill>
              </a:rPr>
              <a:t>1</a:t>
            </a:r>
            <a:r>
              <a:rPr lang="en-US" altLang="ko-KR" sz="38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3800" b="1" dirty="0" smtClean="0">
                <a:solidFill>
                  <a:srgbClr val="FF0000"/>
                </a:solidFill>
              </a:rPr>
              <a:t>한국의 </a:t>
            </a:r>
            <a:r>
              <a:rPr lang="ko-KR" altLang="en-US" sz="3800" b="1" dirty="0">
                <a:solidFill>
                  <a:srgbClr val="FF0000"/>
                </a:solidFill>
              </a:rPr>
              <a:t>명성황후를 시해한 죄</a:t>
            </a:r>
            <a:endParaRPr lang="ko-KR" altLang="en-US" sz="3800" b="1" dirty="0" smtClean="0">
              <a:solidFill>
                <a:srgbClr val="FF0000"/>
              </a:solidFill>
            </a:endParaRPr>
          </a:p>
          <a:p>
            <a:pPr fontAlgn="base">
              <a:buNone/>
            </a:pPr>
            <a:r>
              <a:rPr lang="en-US" altLang="ko-KR" sz="3800" b="1" dirty="0">
                <a:solidFill>
                  <a:srgbClr val="FF0000"/>
                </a:solidFill>
              </a:rPr>
              <a:t>2</a:t>
            </a:r>
            <a:r>
              <a:rPr lang="en-US" altLang="ko-KR" sz="38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3800" b="1" dirty="0" smtClean="0">
                <a:solidFill>
                  <a:srgbClr val="FF0000"/>
                </a:solidFill>
              </a:rPr>
              <a:t>한국의 </a:t>
            </a:r>
            <a:r>
              <a:rPr lang="ko-KR" altLang="en-US" sz="3800" b="1" dirty="0">
                <a:solidFill>
                  <a:srgbClr val="FF0000"/>
                </a:solidFill>
              </a:rPr>
              <a:t>고종황제를 폐위시킨 죄</a:t>
            </a:r>
            <a:endParaRPr lang="ko-KR" altLang="en-US" sz="3800" b="1" dirty="0" smtClean="0">
              <a:solidFill>
                <a:srgbClr val="FF0000"/>
              </a:solidFill>
            </a:endParaRPr>
          </a:p>
          <a:p>
            <a:pPr fontAlgn="base">
              <a:buNone/>
            </a:pPr>
            <a:r>
              <a:rPr lang="en-US" altLang="ko-KR" sz="3800" b="1" dirty="0">
                <a:solidFill>
                  <a:srgbClr val="FF0000"/>
                </a:solidFill>
              </a:rPr>
              <a:t>3</a:t>
            </a:r>
            <a:r>
              <a:rPr lang="en-US" altLang="ko-KR" sz="38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3800" b="1" dirty="0" smtClean="0">
                <a:solidFill>
                  <a:srgbClr val="FF0000"/>
                </a:solidFill>
              </a:rPr>
              <a:t>을사보호</a:t>
            </a:r>
            <a:r>
              <a:rPr lang="en-US" altLang="ko-KR" sz="3800" b="1" dirty="0">
                <a:solidFill>
                  <a:srgbClr val="FF0000"/>
                </a:solidFill>
              </a:rPr>
              <a:t>5</a:t>
            </a:r>
            <a:r>
              <a:rPr lang="ko-KR" altLang="en-US" sz="3800" b="1" dirty="0">
                <a:solidFill>
                  <a:srgbClr val="FF0000"/>
                </a:solidFill>
              </a:rPr>
              <a:t>조약과 정미</a:t>
            </a:r>
            <a:r>
              <a:rPr lang="en-US" altLang="ko-KR" sz="3800" b="1" dirty="0">
                <a:solidFill>
                  <a:srgbClr val="FF0000"/>
                </a:solidFill>
              </a:rPr>
              <a:t>7</a:t>
            </a:r>
            <a:r>
              <a:rPr lang="ko-KR" altLang="en-US" sz="3800" b="1" dirty="0">
                <a:solidFill>
                  <a:srgbClr val="FF0000"/>
                </a:solidFill>
              </a:rPr>
              <a:t>조약을 강제로 체결한 죄</a:t>
            </a:r>
            <a:endParaRPr lang="ko-KR" altLang="en-US" sz="3800" b="1" dirty="0" smtClean="0">
              <a:solidFill>
                <a:srgbClr val="FF0000"/>
              </a:solidFill>
            </a:endParaRPr>
          </a:p>
          <a:p>
            <a:pPr fontAlgn="base">
              <a:buNone/>
            </a:pPr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독립을 </a:t>
            </a:r>
            <a:r>
              <a:rPr lang="ko-KR" altLang="en-US" dirty="0"/>
              <a:t>요구하는 무고한 한국인들을 학살한 죄</a:t>
            </a:r>
            <a:endParaRPr lang="ko-KR" altLang="en-US" dirty="0" smtClean="0"/>
          </a:p>
          <a:p>
            <a:pPr fontAlgn="base">
              <a:buNone/>
            </a:pPr>
            <a:r>
              <a:rPr lang="en-US" altLang="ko-KR" dirty="0"/>
              <a:t>5</a:t>
            </a:r>
            <a:r>
              <a:rPr lang="en-US" altLang="ko-KR" dirty="0" smtClean="0"/>
              <a:t>. </a:t>
            </a:r>
            <a:r>
              <a:rPr lang="ko-KR" altLang="en-US" dirty="0" smtClean="0"/>
              <a:t>정권을 </a:t>
            </a:r>
            <a:r>
              <a:rPr lang="ko-KR" altLang="en-US" dirty="0"/>
              <a:t>강제로 빼앗아 통감정치 체제로 바꾼 죄</a:t>
            </a:r>
            <a:endParaRPr lang="ko-KR" altLang="en-US" dirty="0" smtClean="0"/>
          </a:p>
          <a:p>
            <a:pPr fontAlgn="base">
              <a:buNone/>
            </a:pPr>
            <a:r>
              <a:rPr lang="en-US" altLang="ko-KR" dirty="0"/>
              <a:t>6</a:t>
            </a:r>
            <a:r>
              <a:rPr lang="en-US" altLang="ko-KR" dirty="0" smtClean="0"/>
              <a:t>. </a:t>
            </a:r>
            <a:r>
              <a:rPr lang="ko-KR" altLang="en-US" dirty="0" smtClean="0"/>
              <a:t>철도</a:t>
            </a:r>
            <a:r>
              <a:rPr lang="en-US" altLang="ko-KR" dirty="0"/>
              <a:t>,</a:t>
            </a:r>
            <a:r>
              <a:rPr lang="ko-KR" altLang="en-US" dirty="0"/>
              <a:t>광산</a:t>
            </a:r>
            <a:r>
              <a:rPr lang="en-US" altLang="ko-KR" dirty="0"/>
              <a:t>,</a:t>
            </a:r>
            <a:r>
              <a:rPr lang="ko-KR" altLang="en-US" dirty="0"/>
              <a:t>산림과 농지를 강제로 빼앗은 죄</a:t>
            </a:r>
            <a:endParaRPr lang="ko-KR" altLang="en-US" dirty="0" smtClean="0"/>
          </a:p>
          <a:p>
            <a:pPr fontAlgn="base">
              <a:buNone/>
            </a:pPr>
            <a:r>
              <a:rPr lang="en-US" altLang="ko-KR" dirty="0"/>
              <a:t>7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일본이 </a:t>
            </a:r>
            <a:r>
              <a:rPr lang="ko-KR" altLang="en-US" dirty="0"/>
              <a:t>제일은행권 지폐를 강제로 사용하여 한국의 경제를 교란한 죄</a:t>
            </a:r>
            <a:endParaRPr lang="ko-KR" altLang="en-US" dirty="0" smtClean="0"/>
          </a:p>
          <a:p>
            <a:pPr fontAlgn="base">
              <a:buNone/>
            </a:pPr>
            <a:r>
              <a:rPr lang="en-US" altLang="ko-KR" sz="4200" dirty="0">
                <a:solidFill>
                  <a:srgbClr val="FF0000"/>
                </a:solidFill>
              </a:rPr>
              <a:t>8</a:t>
            </a:r>
            <a:r>
              <a:rPr lang="en-US" altLang="ko-KR" sz="4200" dirty="0" smtClean="0">
                <a:solidFill>
                  <a:srgbClr val="FF0000"/>
                </a:solidFill>
              </a:rPr>
              <a:t>. </a:t>
            </a:r>
            <a:r>
              <a:rPr lang="ko-KR" altLang="en-US" sz="4200" b="1" dirty="0" smtClean="0">
                <a:solidFill>
                  <a:srgbClr val="FF0000"/>
                </a:solidFill>
              </a:rPr>
              <a:t>한국군대를 </a:t>
            </a:r>
            <a:r>
              <a:rPr lang="ko-KR" altLang="en-US" sz="4200" b="1" dirty="0">
                <a:solidFill>
                  <a:srgbClr val="FF0000"/>
                </a:solidFill>
              </a:rPr>
              <a:t>강제로 해산시킨 죄</a:t>
            </a:r>
            <a:endParaRPr lang="ko-KR" altLang="en-US" sz="4200" b="1" dirty="0" smtClean="0">
              <a:solidFill>
                <a:srgbClr val="FF0000"/>
              </a:solidFill>
            </a:endParaRPr>
          </a:p>
          <a:p>
            <a:pPr fontAlgn="base">
              <a:buNone/>
            </a:pPr>
            <a:r>
              <a:rPr lang="en-US" altLang="ko-KR" sz="4200" b="1" dirty="0" smtClean="0">
                <a:solidFill>
                  <a:srgbClr val="FF0000"/>
                </a:solidFill>
              </a:rPr>
              <a:t>9. </a:t>
            </a:r>
            <a:r>
              <a:rPr lang="ko-KR" altLang="en-US" sz="4200" b="1" dirty="0" smtClean="0">
                <a:solidFill>
                  <a:srgbClr val="FF0000"/>
                </a:solidFill>
              </a:rPr>
              <a:t>민족교육을 방해한 죄</a:t>
            </a:r>
          </a:p>
          <a:p>
            <a:pPr fontAlgn="base">
              <a:buNone/>
            </a:pPr>
            <a:r>
              <a:rPr lang="en-US" altLang="ko-KR" sz="4200" b="1" dirty="0" smtClean="0"/>
              <a:t>10.</a:t>
            </a:r>
            <a:r>
              <a:rPr lang="ko-KR" altLang="en-US" sz="4200" b="1" dirty="0"/>
              <a:t>한국인들의 외국유학을 금지시키고 식민지화한 죄</a:t>
            </a:r>
            <a:endParaRPr lang="ko-KR" altLang="en-US" sz="4200" b="1" dirty="0" smtClean="0"/>
          </a:p>
          <a:p>
            <a:pPr fontAlgn="base">
              <a:buNone/>
            </a:pPr>
            <a:r>
              <a:rPr lang="en-US" altLang="ko-KR" sz="4200" b="1" dirty="0" smtClean="0"/>
              <a:t>11. </a:t>
            </a:r>
            <a:r>
              <a:rPr lang="ko-KR" altLang="en-US" sz="4200" b="1" dirty="0" smtClean="0"/>
              <a:t>한국사를 말살하고 교과서를 압수하여 불태운 죄</a:t>
            </a:r>
          </a:p>
          <a:p>
            <a:pPr fontAlgn="base">
              <a:buNone/>
            </a:pPr>
            <a:r>
              <a:rPr lang="en-US" altLang="ko-KR" sz="4200" b="1" dirty="0">
                <a:solidFill>
                  <a:srgbClr val="FF0000"/>
                </a:solidFill>
              </a:rPr>
              <a:t>12</a:t>
            </a:r>
            <a:r>
              <a:rPr lang="en-US" altLang="ko-KR" sz="42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4200" b="1" dirty="0" smtClean="0">
                <a:solidFill>
                  <a:srgbClr val="FF0000"/>
                </a:solidFill>
              </a:rPr>
              <a:t>한국인이 </a:t>
            </a:r>
            <a:r>
              <a:rPr lang="ko-KR" altLang="en-US" sz="4200" b="1" dirty="0">
                <a:solidFill>
                  <a:srgbClr val="FF0000"/>
                </a:solidFill>
              </a:rPr>
              <a:t>일본인의 보호를 받고자 한다고 세계에 거짓말을 퍼뜨린 죄</a:t>
            </a:r>
            <a:endParaRPr lang="ko-KR" altLang="en-US" sz="4200" b="1" dirty="0" smtClean="0">
              <a:solidFill>
                <a:srgbClr val="FF0000"/>
              </a:solidFill>
            </a:endParaRPr>
          </a:p>
          <a:p>
            <a:pPr fontAlgn="base">
              <a:buNone/>
            </a:pPr>
            <a:r>
              <a:rPr lang="en-US" altLang="ko-KR" dirty="0"/>
              <a:t>13</a:t>
            </a:r>
            <a:r>
              <a:rPr lang="en-US" altLang="ko-KR" dirty="0" smtClean="0"/>
              <a:t>. </a:t>
            </a:r>
            <a:r>
              <a:rPr lang="ko-KR" altLang="en-US" dirty="0" smtClean="0"/>
              <a:t>현재 </a:t>
            </a:r>
            <a:r>
              <a:rPr lang="ko-KR" altLang="en-US" dirty="0"/>
              <a:t>한국과 일본 사이에 전쟁이 끊이지 않는데 한국이 태평 무사한 것처럼 위로 천황을 속인 죄</a:t>
            </a:r>
            <a:endParaRPr lang="ko-KR" altLang="en-US" dirty="0" smtClean="0"/>
          </a:p>
          <a:p>
            <a:pPr fontAlgn="base">
              <a:buNone/>
            </a:pPr>
            <a:r>
              <a:rPr lang="en-US" altLang="ko-KR" sz="4200" b="1" dirty="0">
                <a:solidFill>
                  <a:srgbClr val="FF0000"/>
                </a:solidFill>
              </a:rPr>
              <a:t>14</a:t>
            </a:r>
            <a:r>
              <a:rPr lang="en-US" altLang="ko-KR" sz="4200" b="1" dirty="0" smtClean="0">
                <a:solidFill>
                  <a:srgbClr val="FF0000"/>
                </a:solidFill>
              </a:rPr>
              <a:t>. </a:t>
            </a:r>
            <a:r>
              <a:rPr lang="ko-KR" altLang="en-US" sz="4200" b="1" dirty="0" smtClean="0">
                <a:solidFill>
                  <a:srgbClr val="FF0000"/>
                </a:solidFill>
              </a:rPr>
              <a:t>대륙침략으로 </a:t>
            </a:r>
            <a:r>
              <a:rPr lang="ko-KR" altLang="en-US" sz="4200" b="1" dirty="0">
                <a:solidFill>
                  <a:srgbClr val="FF0000"/>
                </a:solidFill>
              </a:rPr>
              <a:t>동양평화를 깨뜨린 죄</a:t>
            </a:r>
            <a:endParaRPr lang="ko-KR" altLang="en-US" sz="4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dirty="0" smtClean="0"/>
              <a:t>15. </a:t>
            </a:r>
            <a:r>
              <a:rPr lang="ko-KR" altLang="en-US" dirty="0" smtClean="0"/>
              <a:t>일본천황의 아버지 태황제</a:t>
            </a:r>
            <a:r>
              <a:rPr lang="en-US" altLang="ko-KR" dirty="0"/>
              <a:t>(</a:t>
            </a:r>
            <a:r>
              <a:rPr lang="ko-KR" altLang="en-US" dirty="0" err="1"/>
              <a:t>효명천황</a:t>
            </a:r>
            <a:r>
              <a:rPr lang="en-US" altLang="ko-KR" dirty="0"/>
              <a:t>)</a:t>
            </a:r>
            <a:r>
              <a:rPr lang="ko-KR" altLang="en-US" dirty="0"/>
              <a:t>를 죽인 </a:t>
            </a:r>
            <a:r>
              <a:rPr lang="ko-KR" altLang="en-US" dirty="0" smtClean="0"/>
              <a:t>죄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안중근은 왜 </a:t>
            </a:r>
            <a:r>
              <a:rPr lang="ko-KR" altLang="en-US" dirty="0" err="1" smtClean="0"/>
              <a:t>이토를</a:t>
            </a:r>
            <a:r>
              <a:rPr lang="ko-KR" altLang="en-US" dirty="0" smtClean="0"/>
              <a:t> 처단했는가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4048" y="1600200"/>
            <a:ext cx="3682752" cy="4525963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970784" cy="1143000"/>
          </a:xfrm>
        </p:spPr>
        <p:txBody>
          <a:bodyPr/>
          <a:lstStyle/>
          <a:p>
            <a:r>
              <a:rPr lang="ko-KR" altLang="en-US" dirty="0" smtClean="0"/>
              <a:t>안중근의 생애</a:t>
            </a:r>
            <a:endParaRPr lang="ko-KR" altLang="en-US" dirty="0"/>
          </a:p>
        </p:txBody>
      </p:sp>
      <p:pic>
        <p:nvPicPr>
          <p:cNvPr id="4" name="그림 3" descr="img_22_10029_4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538" y="2348880"/>
            <a:ext cx="3590097" cy="4182637"/>
          </a:xfrm>
          <a:prstGeom prst="rect">
            <a:avLst/>
          </a:prstGeom>
        </p:spPr>
      </p:pic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3477" y="260648"/>
            <a:ext cx="510052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395536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영상보기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인터넷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Mpeg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산">
  <a:themeElements>
    <a:clrScheme name="산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산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산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산</Template>
  <TotalTime>128</TotalTime>
  <Words>376</Words>
  <Application>Microsoft Office PowerPoint</Application>
  <PresentationFormat>화면 슬라이드 쇼(4:3)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산</vt:lpstr>
      <vt:lpstr>안중근의 생애와 동양평화론</vt:lpstr>
      <vt:lpstr>1909년 10월 26일      무슨 일이 있었나?</vt:lpstr>
      <vt:lpstr>이토 히로부미 그는 누구인가?</vt:lpstr>
      <vt:lpstr>슬라이드 4</vt:lpstr>
      <vt:lpstr>이토 히로부미 도착 후의 하얼빈 역</vt:lpstr>
      <vt:lpstr>의거 직후, 코레아 우라! </vt:lpstr>
      <vt:lpstr>안중근 의사의 의거 쾌거!!</vt:lpstr>
      <vt:lpstr>안중근은 왜 이토를 처단했는가?</vt:lpstr>
      <vt:lpstr>안중근의 생애</vt:lpstr>
      <vt:lpstr>유묵</vt:lpstr>
      <vt:lpstr>유묵</vt:lpstr>
      <vt:lpstr>유묵</vt:lpstr>
      <vt:lpstr>유묵</vt:lpstr>
      <vt:lpstr>유묵</vt:lpstr>
      <vt:lpstr>슬라이드 15</vt:lpstr>
      <vt:lpstr>안중근의 동양평화론</vt:lpstr>
      <vt:lpstr>안중근의 동양평화론</vt:lpstr>
      <vt:lpstr>동양평화론의 의의</vt:lpstr>
      <vt:lpstr>동북아시아의 평화를 위해…</vt:lpstr>
    </vt:vector>
  </TitlesOfParts>
  <Company>Samsung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안중근의 생애와 동양평화론</dc:title>
  <dc:creator>SEC</dc:creator>
  <cp:lastModifiedBy>SEC</cp:lastModifiedBy>
  <cp:revision>13</cp:revision>
  <dcterms:created xsi:type="dcterms:W3CDTF">2012-10-22T00:24:21Z</dcterms:created>
  <dcterms:modified xsi:type="dcterms:W3CDTF">2012-10-22T10:36:20Z</dcterms:modified>
</cp:coreProperties>
</file>